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7" r:id="rId10"/>
    <p:sldId id="265" r:id="rId11"/>
    <p:sldId id="266" r:id="rId12"/>
  </p:sldIdLst>
  <p:sldSz cx="18288000" cy="10287000"/>
  <p:notesSz cx="6858000" cy="9144000"/>
  <p:embeddedFontLst>
    <p:embeddedFont>
      <p:font typeface="Amasis MT Pro Black" panose="02040A04050005020304" pitchFamily="18" charset="0"/>
      <p:bold r:id="rId14"/>
      <p:boldItalic r:id="rId15"/>
    </p:embeddedFont>
    <p:embeddedFont>
      <p:font typeface="Clear Sans Regular Bold" panose="020B0604020202020204" charset="0"/>
      <p:regular r:id="rId16"/>
    </p:embeddedFont>
    <p:embeddedFont>
      <p:font typeface="DM Sans" pitchFamily="2" charset="0"/>
      <p:regular r:id="rId17"/>
      <p:bold r:id="rId18"/>
      <p:italic r:id="rId19"/>
      <p:boldItalic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100FF"/>
    <a:srgbClr val="883C84"/>
    <a:srgbClr val="461B49"/>
    <a:srgbClr val="963488"/>
    <a:srgbClr val="2831A2"/>
    <a:srgbClr val="2086AA"/>
    <a:srgbClr val="1994B1"/>
    <a:srgbClr val="00B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0279" autoAdjust="0"/>
    <p:restoredTop sz="73146" autoAdjust="0"/>
  </p:normalViewPr>
  <p:slideViewPr>
    <p:cSldViewPr>
      <p:cViewPr varScale="1">
        <p:scale>
          <a:sx n="40" d="100"/>
          <a:sy n="40" d="100"/>
        </p:scale>
        <p:origin x="850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21.10.2024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21.10.2024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</a:t>
            </a:fld>
            <a:endParaRPr lang="cs-CZ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21.10.2024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10</a:t>
            </a:fld>
            <a:endParaRPr lang="cs-CZ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21.10.2024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11</a:t>
            </a:fld>
            <a:endParaRPr lang="cs-CZ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21.10.2024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2</a:t>
            </a:fld>
            <a:endParaRPr lang="cs-CZ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21.10.2024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b="0" i="0" dirty="0">
                <a:solidFill>
                  <a:srgbClr val="3F3F3F"/>
                </a:solidFill>
                <a:effectLst/>
                <a:latin typeface="DM Sans" pitchFamily="2" charset="0"/>
              </a:rPr>
              <a:t> 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3</a:t>
            </a:fld>
            <a:endParaRPr lang="cs-CZ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21.10.2024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4</a:t>
            </a:fld>
            <a:endParaRPr lang="cs-CZ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21.10.2024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5</a:t>
            </a:fld>
            <a:endParaRPr lang="cs-CZ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21.10.2024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6</a:t>
            </a:fld>
            <a:endParaRPr lang="cs-CZ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21.10.2024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7</a:t>
            </a:fld>
            <a:endParaRPr lang="cs-CZ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21.10.2024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8</a:t>
            </a:fld>
            <a:endParaRPr lang="cs-CZ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9B4960-43A9-33B7-F6ED-1B1B28754F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525CED3-0C07-F8B0-CC93-653FC547EB9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0E65D3-AF0F-72EA-71AA-46C9518A0F66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21.10.2024</a:t>
            </a:fld>
            <a:endParaRPr lang="cs-CZ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E8E252C5-0EF2-16F7-90B2-8EEA702DF5C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21E0A2EA-5B73-9C1C-8DAC-518D37F1A7D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0394A0-34B4-63D2-D479-192F87D5A89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6CED8D-03B9-0FC2-AAC2-F6BD42E76B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632884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1.jpe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10" Type="http://schemas.openxmlformats.org/officeDocument/2006/relationships/image" Target="../media/image5.png"/><Relationship Id="rId4" Type="http://schemas.openxmlformats.org/officeDocument/2006/relationships/notesSlide" Target="../notesSlides/notesSlide10.xml"/><Relationship Id="rId9" Type="http://schemas.openxmlformats.org/officeDocument/2006/relationships/image" Target="../media/image9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png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22.sv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11.xml"/><Relationship Id="rId9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8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2.xml"/><Relationship Id="rId9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0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3.xml"/><Relationship Id="rId9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png"/><Relationship Id="rId12" Type="http://schemas.openxmlformats.org/officeDocument/2006/relationships/image" Target="../media/image5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7.svg"/><Relationship Id="rId11" Type="http://schemas.openxmlformats.org/officeDocument/2006/relationships/image" Target="../media/image13.jpeg"/><Relationship Id="rId5" Type="http://schemas.openxmlformats.org/officeDocument/2006/relationships/image" Target="../media/image6.png"/><Relationship Id="rId10" Type="http://schemas.openxmlformats.org/officeDocument/2006/relationships/image" Target="../media/image12.svg"/><Relationship Id="rId4" Type="http://schemas.openxmlformats.org/officeDocument/2006/relationships/notesSlide" Target="../notesSlides/notesSlide4.xml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4.jpe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5.png"/><Relationship Id="rId4" Type="http://schemas.openxmlformats.org/officeDocument/2006/relationships/notesSlide" Target="../notesSlides/notesSlide5.xml"/><Relationship Id="rId9" Type="http://schemas.openxmlformats.org/officeDocument/2006/relationships/image" Target="../media/image16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6.xml"/><Relationship Id="rId9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7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7.xml"/><Relationship Id="rId9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6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5.png"/><Relationship Id="rId4" Type="http://schemas.openxmlformats.org/officeDocument/2006/relationships/notesSlide" Target="../notesSlides/notesSlide8.xml"/><Relationship Id="rId9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6.pn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5.png"/><Relationship Id="rId4" Type="http://schemas.openxmlformats.org/officeDocument/2006/relationships/notesSlide" Target="../notesSlides/notesSlide9.xml"/><Relationship Id="rId9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6394731" y="0"/>
            <a:ext cx="1893269" cy="10287000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6545735" y="406153"/>
            <a:ext cx="10042534" cy="9474693"/>
            <a:chOff x="0" y="0"/>
            <a:chExt cx="13390046" cy="12632924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923321" y="0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923321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923321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46166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0"/>
              <a:ext cx="3005065" cy="2794710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3279405"/>
              <a:ext cx="3005065" cy="2794710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6558809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20" name="Group 20"/>
          <p:cNvGrpSpPr/>
          <p:nvPr/>
        </p:nvGrpSpPr>
        <p:grpSpPr>
          <a:xfrm>
            <a:off x="1104900" y="824285"/>
            <a:ext cx="8750843" cy="8318192"/>
            <a:chOff x="0" y="0"/>
            <a:chExt cx="11667791" cy="11090922"/>
          </a:xfrm>
        </p:grpSpPr>
        <p:grpSp>
          <p:nvGrpSpPr>
            <p:cNvPr id="21" name="Group 21"/>
            <p:cNvGrpSpPr>
              <a:grpSpLocks noChangeAspect="1"/>
            </p:cNvGrpSpPr>
            <p:nvPr/>
          </p:nvGrpSpPr>
          <p:grpSpPr>
            <a:xfrm>
              <a:off x="1931835" y="1354967"/>
              <a:ext cx="9735956" cy="9735956"/>
              <a:chOff x="0" y="0"/>
              <a:chExt cx="6350000" cy="63500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96140" y="376277"/>
              <a:ext cx="9735956" cy="9756713"/>
            </a:xfrm>
            <a:prstGeom prst="rect">
              <a:avLst/>
            </a:prstGeom>
          </p:spPr>
        </p:pic>
      </p:grpSp>
      <p:sp>
        <p:nvSpPr>
          <p:cNvPr id="24" name="TextBox 24"/>
          <p:cNvSpPr txBox="1"/>
          <p:nvPr/>
        </p:nvSpPr>
        <p:spPr>
          <a:xfrm>
            <a:off x="1699732" y="3305349"/>
            <a:ext cx="6682268" cy="427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059"/>
              </a:lnSpc>
            </a:pPr>
            <a:r>
              <a:rPr lang="en-US" sz="9600" b="0" i="0" u="none" strike="noStrike" dirty="0">
                <a:solidFill>
                  <a:srgbClr val="000000"/>
                </a:solidFill>
                <a:effectLst/>
                <a:latin typeface="DM Sans" panose="020F0502020204030204" pitchFamily="2" charset="0"/>
              </a:rPr>
              <a:t>Social Buzz</a:t>
            </a:r>
          </a:p>
          <a:p>
            <a:pPr algn="ctr">
              <a:lnSpc>
                <a:spcPts val="11059"/>
              </a:lnSpc>
            </a:pPr>
            <a:r>
              <a:rPr lang="en-US" sz="9600" dirty="0">
                <a:solidFill>
                  <a:srgbClr val="000000"/>
                </a:solidFill>
                <a:latin typeface="DM Sans" panose="020F0502020204030204" pitchFamily="2" charset="0"/>
              </a:rPr>
              <a:t>Analysis</a:t>
            </a:r>
            <a:endParaRPr lang="en-US" sz="9600" b="0" i="0" u="none" strike="noStrike" dirty="0">
              <a:solidFill>
                <a:srgbClr val="000000"/>
              </a:solidFill>
              <a:effectLst/>
              <a:latin typeface="DM Sans" panose="020F0502020204030204" pitchFamily="2" charset="0"/>
            </a:endParaRPr>
          </a:p>
          <a:p>
            <a:pPr algn="ctr">
              <a:lnSpc>
                <a:spcPts val="11059"/>
              </a:lnSpc>
            </a:pPr>
            <a:endParaRPr lang="en-US" sz="10533" spc="-105" dirty="0">
              <a:solidFill>
                <a:srgbClr val="FFFFFF"/>
              </a:solidFill>
              <a:latin typeface="Graphik Regular" panose="020B0503030202060203" pitchFamily="34" charset="0"/>
            </a:endParaRPr>
          </a:p>
        </p:txBody>
      </p:sp>
      <p:pic>
        <p:nvPicPr>
          <p:cNvPr id="31" name="Audio 30">
            <a:hlinkClick r:id="" action="ppaction://media"/>
            <a:extLst>
              <a:ext uri="{FF2B5EF4-FFF2-40B4-BE49-F238E27FC236}">
                <a16:creationId xmlns:a16="http://schemas.microsoft.com/office/drawing/2014/main" id="{ED8DCE9D-06B5-CC87-8D16-42616A376C9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 l="-266613" t="-266613" r="-266613" b="-266613"/>
          <a:stretch>
            <a:fillRect/>
          </a:stretch>
        </p:blipFill>
        <p:spPr>
          <a:xfrm>
            <a:off x="15078456" y="7077456"/>
            <a:ext cx="3086100" cy="30861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490"/>
    </mc:Choice>
    <mc:Fallback>
      <p:transition spd="slow" advTm="174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1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5400000">
            <a:off x="10143618" y="5003701"/>
            <a:ext cx="942466" cy="27959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5400000">
            <a:off x="10143618" y="2227332"/>
            <a:ext cx="942466" cy="27959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5400000">
            <a:off x="10143618" y="7780070"/>
            <a:ext cx="942466" cy="27959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7"/>
          <a:srcRect l="4069" t="1617" r="4069" b="1617"/>
          <a:stretch>
            <a:fillRect/>
          </a:stretch>
        </p:blipFill>
        <p:spPr>
          <a:xfrm>
            <a:off x="5438298" y="1161805"/>
            <a:ext cx="5036754" cy="796339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457200" y="4539600"/>
            <a:ext cx="4703553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Summary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327032" y="9481425"/>
            <a:ext cx="9711338" cy="2017079"/>
            <a:chOff x="0" y="0"/>
            <a:chExt cx="12948451" cy="2689439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8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8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8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8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327032" y="-1179605"/>
            <a:ext cx="9711338" cy="2017079"/>
            <a:chOff x="0" y="0"/>
            <a:chExt cx="12948451" cy="2689439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8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8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8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8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20" name="Group 11">
            <a:extLst>
              <a:ext uri="{FF2B5EF4-FFF2-40B4-BE49-F238E27FC236}">
                <a16:creationId xmlns:a16="http://schemas.microsoft.com/office/drawing/2014/main" id="{C00ABEC5-EF3F-4E3E-827E-EB1F2EF17C0D}"/>
              </a:ext>
            </a:extLst>
          </p:cNvPr>
          <p:cNvGrpSpPr/>
          <p:nvPr/>
        </p:nvGrpSpPr>
        <p:grpSpPr>
          <a:xfrm>
            <a:off x="11581833" y="1580430"/>
            <a:ext cx="5677467" cy="867617"/>
            <a:chOff x="0" y="-47625"/>
            <a:chExt cx="7569956" cy="1156823"/>
          </a:xfrm>
        </p:grpSpPr>
        <p:sp>
          <p:nvSpPr>
            <p:cNvPr id="21" name="TextBox 12">
              <a:extLst>
                <a:ext uri="{FF2B5EF4-FFF2-40B4-BE49-F238E27FC236}">
                  <a16:creationId xmlns:a16="http://schemas.microsoft.com/office/drawing/2014/main" id="{19A1BE45-8301-44C6-A0D0-F8FDA800622F}"/>
                </a:ext>
              </a:extLst>
            </p:cNvPr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2" name="TextBox 13">
              <a:extLst>
                <a:ext uri="{FF2B5EF4-FFF2-40B4-BE49-F238E27FC236}">
                  <a16:creationId xmlns:a16="http://schemas.microsoft.com/office/drawing/2014/main" id="{3DAE5247-0244-4123-A713-8D8809E80C70}"/>
                </a:ext>
              </a:extLst>
            </p:cNvPr>
            <p:cNvSpPr txBox="1"/>
            <p:nvPr/>
          </p:nvSpPr>
          <p:spPr>
            <a:xfrm>
              <a:off x="0" y="-47625"/>
              <a:ext cx="7569956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  <p:grpSp>
        <p:nvGrpSpPr>
          <p:cNvPr id="23" name="Group 14">
            <a:extLst>
              <a:ext uri="{FF2B5EF4-FFF2-40B4-BE49-F238E27FC236}">
                <a16:creationId xmlns:a16="http://schemas.microsoft.com/office/drawing/2014/main" id="{F49CBA38-C879-499F-B0F5-691188949921}"/>
              </a:ext>
            </a:extLst>
          </p:cNvPr>
          <p:cNvGrpSpPr/>
          <p:nvPr/>
        </p:nvGrpSpPr>
        <p:grpSpPr>
          <a:xfrm>
            <a:off x="11581833" y="6964868"/>
            <a:ext cx="5677467" cy="867617"/>
            <a:chOff x="0" y="-47625"/>
            <a:chExt cx="7569956" cy="1156823"/>
          </a:xfrm>
        </p:grpSpPr>
        <p:sp>
          <p:nvSpPr>
            <p:cNvPr id="24" name="TextBox 15">
              <a:extLst>
                <a:ext uri="{FF2B5EF4-FFF2-40B4-BE49-F238E27FC236}">
                  <a16:creationId xmlns:a16="http://schemas.microsoft.com/office/drawing/2014/main" id="{3A90234A-916B-4C29-ACF1-11F97E8C2563}"/>
                </a:ext>
              </a:extLst>
            </p:cNvPr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5" name="TextBox 16">
              <a:extLst>
                <a:ext uri="{FF2B5EF4-FFF2-40B4-BE49-F238E27FC236}">
                  <a16:creationId xmlns:a16="http://schemas.microsoft.com/office/drawing/2014/main" id="{E1CF9388-A25B-45EF-AAD4-73FE2BA72053}"/>
                </a:ext>
              </a:extLst>
            </p:cNvPr>
            <p:cNvSpPr txBox="1"/>
            <p:nvPr/>
          </p:nvSpPr>
          <p:spPr>
            <a:xfrm>
              <a:off x="0" y="-47625"/>
              <a:ext cx="7569956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7D3031A9-F158-62FE-111E-C49CDD7E6D91}"/>
              </a:ext>
            </a:extLst>
          </p:cNvPr>
          <p:cNvSpPr txBox="1"/>
          <p:nvPr/>
        </p:nvSpPr>
        <p:spPr>
          <a:xfrm>
            <a:off x="10475052" y="1023157"/>
            <a:ext cx="7584348" cy="68634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masis MT Pro Black" panose="020F0502020204030204" pitchFamily="18" charset="0"/>
              </a:rPr>
              <a:t>In analyzing the top-performing content categories on Social Buzz, we discovered that </a:t>
            </a:r>
            <a:r>
              <a:rPr lang="en-US" sz="2000" b="1" dirty="0">
                <a:latin typeface="Amasis MT Pro Black" panose="020F0502020204030204" pitchFamily="18" charset="0"/>
              </a:rPr>
              <a:t>Animals</a:t>
            </a:r>
            <a:r>
              <a:rPr lang="en-US" sz="2000" dirty="0">
                <a:latin typeface="Amasis MT Pro Black" panose="020F0502020204030204" pitchFamily="18" charset="0"/>
              </a:rPr>
              <a:t>, </a:t>
            </a:r>
            <a:r>
              <a:rPr lang="en-US" sz="2000" b="1" dirty="0">
                <a:latin typeface="Amasis MT Pro Black" panose="020F0502020204030204" pitchFamily="18" charset="0"/>
              </a:rPr>
              <a:t>Healthy Eating</a:t>
            </a:r>
            <a:r>
              <a:rPr lang="en-US" sz="2000" dirty="0">
                <a:latin typeface="Amasis MT Pro Black" panose="020F0502020204030204" pitchFamily="18" charset="0"/>
              </a:rPr>
              <a:t>, </a:t>
            </a:r>
            <a:r>
              <a:rPr lang="en-US" sz="2000" b="1" dirty="0">
                <a:latin typeface="Amasis MT Pro Black" panose="020F0502020204030204" pitchFamily="18" charset="0"/>
              </a:rPr>
              <a:t>Science</a:t>
            </a:r>
            <a:r>
              <a:rPr lang="en-US" sz="2000" dirty="0">
                <a:latin typeface="Amasis MT Pro Black" panose="020F0502020204030204" pitchFamily="18" charset="0"/>
              </a:rPr>
              <a:t>, </a:t>
            </a:r>
            <a:r>
              <a:rPr lang="en-US" sz="2000" b="1" dirty="0">
                <a:latin typeface="Amasis MT Pro Black" panose="020F0502020204030204" pitchFamily="18" charset="0"/>
              </a:rPr>
              <a:t>Technology</a:t>
            </a:r>
            <a:r>
              <a:rPr lang="en-US" sz="2000" dirty="0">
                <a:latin typeface="Amasis MT Pro Black" panose="020F0502020204030204" pitchFamily="18" charset="0"/>
              </a:rPr>
              <a:t>, and </a:t>
            </a:r>
            <a:r>
              <a:rPr lang="en-US" sz="2000" b="1" dirty="0">
                <a:latin typeface="Amasis MT Pro Black" panose="020F0502020204030204" pitchFamily="18" charset="0"/>
              </a:rPr>
              <a:t>Food</a:t>
            </a:r>
            <a:r>
              <a:rPr lang="en-US" sz="2000" dirty="0">
                <a:latin typeface="Amasis MT Pro Black" panose="020F0502020204030204" pitchFamily="18" charset="0"/>
              </a:rPr>
              <a:t> emerged as the leading areas of user engagement. With a total score of </a:t>
            </a:r>
            <a:r>
              <a:rPr lang="en-US" sz="2000" b="1" dirty="0">
                <a:latin typeface="Amasis MT Pro Black" panose="020F0502020204030204" pitchFamily="18" charset="0"/>
              </a:rPr>
              <a:t>350,886</a:t>
            </a:r>
            <a:r>
              <a:rPr lang="en-US" sz="2000" dirty="0">
                <a:latin typeface="Amasis MT Pro Black" panose="020F0502020204030204" pitchFamily="18" charset="0"/>
              </a:rPr>
              <a:t>, the data indicates a clear preference for content that resonates with users’ interests and values.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Amasis MT Pro Black" panose="020F05020202040302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masis MT Pro Black" panose="020F0502020204030204" pitchFamily="18" charset="0"/>
              </a:rPr>
              <a:t>The highest engagement in the </a:t>
            </a:r>
            <a:r>
              <a:rPr lang="en-US" sz="2000" b="1" dirty="0">
                <a:latin typeface="Amasis MT Pro Black" panose="020F0502020204030204" pitchFamily="18" charset="0"/>
              </a:rPr>
              <a:t>Animals</a:t>
            </a:r>
            <a:r>
              <a:rPr lang="en-US" sz="2000" dirty="0">
                <a:latin typeface="Amasis MT Pro Black" panose="020F0502020204030204" pitchFamily="18" charset="0"/>
              </a:rPr>
              <a:t> category suggests a strong community interest that can be leveraged for educational and conservation-focused initiatives. </a:t>
            </a:r>
            <a:r>
              <a:rPr lang="en-US" sz="2000" b="1" dirty="0">
                <a:latin typeface="Amasis MT Pro Black" panose="020F0502020204030204" pitchFamily="18" charset="0"/>
              </a:rPr>
              <a:t>Healthy Eating</a:t>
            </a:r>
            <a:r>
              <a:rPr lang="en-US" sz="2000" dirty="0">
                <a:latin typeface="Amasis MT Pro Black" panose="020F0502020204030204" pitchFamily="18" charset="0"/>
              </a:rPr>
              <a:t> and </a:t>
            </a:r>
            <a:r>
              <a:rPr lang="en-US" sz="2000" b="1" dirty="0">
                <a:latin typeface="Amasis MT Pro Black" panose="020F0502020204030204" pitchFamily="18" charset="0"/>
              </a:rPr>
              <a:t>Food</a:t>
            </a:r>
            <a:r>
              <a:rPr lang="en-US" sz="2000" dirty="0">
                <a:latin typeface="Amasis MT Pro Black" panose="020F0502020204030204" pitchFamily="18" charset="0"/>
              </a:rPr>
              <a:t> categories highlight the growing demand for nutritious content, offering opportunities for interactive challenges and collaborations with culinary influencers.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Amasis MT Pro Black" panose="020F05020202040302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masis MT Pro Black" panose="020F0502020204030204" pitchFamily="18" charset="0"/>
              </a:rPr>
              <a:t>Meanwhile, the </a:t>
            </a:r>
            <a:r>
              <a:rPr lang="en-US" sz="2000" b="1" dirty="0">
                <a:latin typeface="Amasis MT Pro Black" panose="020F0502020204030204" pitchFamily="18" charset="0"/>
              </a:rPr>
              <a:t>Science</a:t>
            </a:r>
            <a:r>
              <a:rPr lang="en-US" sz="2000" dirty="0">
                <a:latin typeface="Amasis MT Pro Black" panose="020F0502020204030204" pitchFamily="18" charset="0"/>
              </a:rPr>
              <a:t> and </a:t>
            </a:r>
            <a:r>
              <a:rPr lang="en-US" sz="2000" b="1" dirty="0">
                <a:latin typeface="Amasis MT Pro Black" panose="020F0502020204030204" pitchFamily="18" charset="0"/>
              </a:rPr>
              <a:t>Technology</a:t>
            </a:r>
            <a:r>
              <a:rPr lang="en-US" sz="2000" dirty="0">
                <a:latin typeface="Amasis MT Pro Black" panose="020F0502020204030204" pitchFamily="18" charset="0"/>
              </a:rPr>
              <a:t> categories reveal a keen appetite for educational content and innovation, suggesting that ongoing updates and partnerships could enhance user engagement further.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Amasis MT Pro Black" panose="020F05020202040302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masis MT Pro Black" panose="020F0502020204030204" pitchFamily="18" charset="0"/>
              </a:rPr>
              <a:t>Overall, by focusing on these top categories and understanding user reactions, Social Buzz can create targeted content strategies that not only attract but also retain a diverse audience, ultimately driving greater engagement and satisfaction on the platform</a:t>
            </a:r>
            <a:r>
              <a:rPr lang="en-US" sz="2000" dirty="0"/>
              <a:t>.</a:t>
            </a:r>
          </a:p>
        </p:txBody>
      </p:sp>
      <p:pic>
        <p:nvPicPr>
          <p:cNvPr id="30" name="Audio 29">
            <a:hlinkClick r:id="" action="ppaction://media"/>
            <a:extLst>
              <a:ext uri="{FF2B5EF4-FFF2-40B4-BE49-F238E27FC236}">
                <a16:creationId xmlns:a16="http://schemas.microsoft.com/office/drawing/2014/main" id="{F4492612-2A03-6207-1C38-A142F5FAFCA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rcRect l="-266613" t="-266613" r="-266613" b="-266613"/>
          <a:stretch>
            <a:fillRect/>
          </a:stretch>
        </p:blipFill>
        <p:spPr>
          <a:xfrm>
            <a:off x="15078456" y="7077456"/>
            <a:ext cx="3086100" cy="30861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2132"/>
    </mc:Choice>
    <mc:Fallback>
      <p:transition spd="slow" advTm="821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0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21913" y="5552246"/>
            <a:ext cx="5385738" cy="412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 spc="-26" dirty="0">
                <a:solidFill>
                  <a:srgbClr val="FFFFFF"/>
                </a:solidFill>
                <a:latin typeface="Graphik Regular" panose="020B0503030202060203" pitchFamily="34" charset="0"/>
              </a:rPr>
              <a:t>ANY QUESTIONS?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728428" y="3599225"/>
            <a:ext cx="3546595" cy="3371248"/>
            <a:chOff x="0" y="0"/>
            <a:chExt cx="4728794" cy="4494997"/>
          </a:xfrm>
        </p:grpSpPr>
        <p:grpSp>
          <p:nvGrpSpPr>
            <p:cNvPr id="4" name="Group 4"/>
            <p:cNvGrpSpPr>
              <a:grpSpLocks noChangeAspect="1"/>
            </p:cNvGrpSpPr>
            <p:nvPr/>
          </p:nvGrpSpPr>
          <p:grpSpPr>
            <a:xfrm>
              <a:off x="782946" y="549149"/>
              <a:ext cx="3945848" cy="3945848"/>
              <a:chOff x="0" y="0"/>
              <a:chExt cx="6350000" cy="63500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chemeClr val="bg1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160550" y="152500"/>
              <a:ext cx="3945848" cy="3954260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4669076" y="4178375"/>
            <a:ext cx="57298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Thank you!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517113" y="-1140306"/>
            <a:ext cx="17253775" cy="2017079"/>
            <a:chOff x="0" y="0"/>
            <a:chExt cx="23005033" cy="2689439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7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7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7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7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7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7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7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517113" y="9394369"/>
            <a:ext cx="17253775" cy="2017079"/>
            <a:chOff x="0" y="0"/>
            <a:chExt cx="23005033" cy="2689439"/>
          </a:xfrm>
        </p:grpSpPr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7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7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7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7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7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7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7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pic>
        <p:nvPicPr>
          <p:cNvPr id="29" name="Audio 28">
            <a:hlinkClick r:id="" action="ppaction://media"/>
            <a:extLst>
              <a:ext uri="{FF2B5EF4-FFF2-40B4-BE49-F238E27FC236}">
                <a16:creationId xmlns:a16="http://schemas.microsoft.com/office/drawing/2014/main" id="{5464DC92-378B-3362-8F62-59BF43F8829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 l="-266613" t="-266613" r="-266613" b="-266613"/>
          <a:stretch>
            <a:fillRect/>
          </a:stretch>
        </p:blipFill>
        <p:spPr>
          <a:xfrm>
            <a:off x="15078456" y="7077456"/>
            <a:ext cx="3086100" cy="30861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04"/>
    </mc:Choice>
    <mc:Fallback>
      <p:transition spd="slow" advTm="40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9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921591" y="3285301"/>
            <a:ext cx="8673443" cy="4125180"/>
            <a:chOff x="0" y="0"/>
            <a:chExt cx="11564591" cy="5500239"/>
          </a:xfrm>
        </p:grpSpPr>
        <p:sp>
          <p:nvSpPr>
            <p:cNvPr id="3" name="TextBox 3"/>
            <p:cNvSpPr txBox="1"/>
            <p:nvPr/>
          </p:nvSpPr>
          <p:spPr>
            <a:xfrm>
              <a:off x="0" y="0"/>
              <a:ext cx="11564591" cy="16414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8000" spc="-80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Today's agenda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298166"/>
              <a:ext cx="11564591" cy="32020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Project recap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Problem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The Analytics team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Process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Insights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Recommendations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Summary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307242" y="-1685151"/>
            <a:ext cx="3545508" cy="3370302"/>
            <a:chOff x="0" y="0"/>
            <a:chExt cx="4727344" cy="4493736"/>
          </a:xfrm>
        </p:grpSpPr>
        <p:grpSp>
          <p:nvGrpSpPr>
            <p:cNvPr id="6" name="Group 6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9" name="Group 9"/>
          <p:cNvGrpSpPr/>
          <p:nvPr/>
        </p:nvGrpSpPr>
        <p:grpSpPr>
          <a:xfrm>
            <a:off x="13610070" y="3458349"/>
            <a:ext cx="3545508" cy="3370302"/>
            <a:chOff x="0" y="0"/>
            <a:chExt cx="4727344" cy="4493736"/>
          </a:xfrm>
        </p:grpSpPr>
        <p:grpSp>
          <p:nvGrpSpPr>
            <p:cNvPr id="10" name="Group 10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1912898" y="8601849"/>
            <a:ext cx="3545508" cy="3370302"/>
            <a:chOff x="0" y="0"/>
            <a:chExt cx="4727344" cy="4493736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-927557" y="406153"/>
            <a:ext cx="2253799" cy="9474693"/>
            <a:chOff x="0" y="0"/>
            <a:chExt cx="3005065" cy="12632924"/>
          </a:xfrm>
        </p:grpSpPr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7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7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7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7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  <p:pic>
        <p:nvPicPr>
          <p:cNvPr id="31" name="Audio 30">
            <a:hlinkClick r:id="" action="ppaction://media"/>
            <a:extLst>
              <a:ext uri="{FF2B5EF4-FFF2-40B4-BE49-F238E27FC236}">
                <a16:creationId xmlns:a16="http://schemas.microsoft.com/office/drawing/2014/main" id="{BDB9783B-672D-75D2-6311-FA3DBD2A346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 l="-266613" t="-266613" r="-266613" b="-266613"/>
          <a:stretch>
            <a:fillRect/>
          </a:stretch>
        </p:blipFill>
        <p:spPr>
          <a:xfrm>
            <a:off x="15078456" y="7077456"/>
            <a:ext cx="3086100" cy="30861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030"/>
    </mc:Choice>
    <mc:Fallback>
      <p:transition spd="slow" advTm="110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1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17113" y="584601"/>
            <a:ext cx="17253775" cy="9117799"/>
            <a:chOff x="0" y="0"/>
            <a:chExt cx="23005033" cy="12157065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3155875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6311751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9467626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3155875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6311751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9467626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3155875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6311751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9467626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3155875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6311751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9467626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3155875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6311751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9467626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3155875"/>
              <a:ext cx="2891870" cy="2689439"/>
            </a:xfrm>
            <a:prstGeom prst="rect">
              <a:avLst/>
            </a:prstGeom>
          </p:spPr>
        </p:pic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6311751"/>
              <a:ext cx="2891870" cy="2689439"/>
            </a:xfrm>
            <a:prstGeom prst="rect">
              <a:avLst/>
            </a:prstGeom>
          </p:spPr>
        </p:pic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9467626"/>
              <a:ext cx="2891870" cy="2689439"/>
            </a:xfrm>
            <a:prstGeom prst="rect">
              <a:avLst/>
            </a:prstGeom>
          </p:spPr>
        </p:pic>
        <p:pic>
          <p:nvPicPr>
            <p:cNvPr id="27" name="Picture 2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155875"/>
              <a:ext cx="2891870" cy="2689439"/>
            </a:xfrm>
            <a:prstGeom prst="rect">
              <a:avLst/>
            </a:prstGeom>
          </p:spPr>
        </p:pic>
        <p:pic>
          <p:nvPicPr>
            <p:cNvPr id="29" name="Picture 2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311751"/>
              <a:ext cx="2891870" cy="2689439"/>
            </a:xfrm>
            <a:prstGeom prst="rect">
              <a:avLst/>
            </a:prstGeom>
          </p:spPr>
        </p:pic>
        <p:pic>
          <p:nvPicPr>
            <p:cNvPr id="30" name="Picture 3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467626"/>
              <a:ext cx="2891870" cy="2689439"/>
            </a:xfrm>
            <a:prstGeom prst="rect">
              <a:avLst/>
            </a:prstGeom>
          </p:spPr>
        </p:pic>
      </p:grpSp>
      <p:sp>
        <p:nvSpPr>
          <p:cNvPr id="31" name="AutoShape 31"/>
          <p:cNvSpPr/>
          <p:nvPr/>
        </p:nvSpPr>
        <p:spPr>
          <a:xfrm>
            <a:off x="4962670" y="2120550"/>
            <a:ext cx="11342283" cy="6275832"/>
          </a:xfrm>
          <a:prstGeom prst="rect">
            <a:avLst/>
          </a:prstGeom>
          <a:solidFill>
            <a:schemeClr val="bg1"/>
          </a:solidFill>
        </p:spPr>
        <p:txBody>
          <a:bodyPr/>
          <a:lstStyle/>
          <a:p>
            <a:r>
              <a:rPr lang="en-US" dirty="0"/>
              <a:t>			</a:t>
            </a:r>
          </a:p>
        </p:txBody>
      </p:sp>
      <p:pic>
        <p:nvPicPr>
          <p:cNvPr id="32" name="Picture 3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b="321"/>
          <a:stretch>
            <a:fillRect/>
          </a:stretch>
        </p:blipFill>
        <p:spPr>
          <a:xfrm rot="10799999">
            <a:off x="1983048" y="1909668"/>
            <a:ext cx="6453903" cy="6467663"/>
          </a:xfrm>
          <a:prstGeom prst="rect">
            <a:avLst/>
          </a:prstGeom>
        </p:spPr>
      </p:pic>
      <p:sp>
        <p:nvSpPr>
          <p:cNvPr id="33" name="TextBox 33"/>
          <p:cNvSpPr txBox="1"/>
          <p:nvPr/>
        </p:nvSpPr>
        <p:spPr>
          <a:xfrm>
            <a:off x="2969013" y="3935700"/>
            <a:ext cx="4481973" cy="2462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Project Recap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6157770-0596-4569-4164-7C05B372A8AF}"/>
              </a:ext>
            </a:extLst>
          </p:cNvPr>
          <p:cNvSpPr txBox="1"/>
          <p:nvPr/>
        </p:nvSpPr>
        <p:spPr>
          <a:xfrm>
            <a:off x="8974774" y="4137628"/>
            <a:ext cx="7330179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Social Buzz is a fast-growing technology unicorn that needs to adapt quickly to its global scale.</a:t>
            </a:r>
          </a:p>
          <a:p>
            <a:r>
              <a:rPr lang="en-US" sz="2800" dirty="0"/>
              <a:t>Accenture has begun a 3 month POC focusing on these tasks: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An audit of Social Buzz’s big data practice.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Recommendations for a successful IPO.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Analysis to find Social Buzz’s top 5 most popular categories of content.</a:t>
            </a:r>
          </a:p>
        </p:txBody>
      </p:sp>
      <p:pic>
        <p:nvPicPr>
          <p:cNvPr id="47" name="Audio 46">
            <a:hlinkClick r:id="" action="ppaction://media"/>
            <a:extLst>
              <a:ext uri="{FF2B5EF4-FFF2-40B4-BE49-F238E27FC236}">
                <a16:creationId xmlns:a16="http://schemas.microsoft.com/office/drawing/2014/main" id="{D08A38B9-B9C6-ACFB-DC47-5E7DC037896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 l="-266613" t="-266613" r="-266613" b="-266613"/>
          <a:stretch>
            <a:fillRect/>
          </a:stretch>
        </p:blipFill>
        <p:spPr>
          <a:xfrm>
            <a:off x="15078456" y="7077456"/>
            <a:ext cx="3086100" cy="30861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166"/>
    </mc:Choice>
    <mc:Fallback>
      <p:transition spd="slow" advTm="261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7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8195696"/>
            <a:ext cx="3545508" cy="3370302"/>
            <a:chOff x="0" y="0"/>
            <a:chExt cx="4727344" cy="4493736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sp>
        <p:nvSpPr>
          <p:cNvPr id="6" name="AutoShape 6"/>
          <p:cNvSpPr/>
          <p:nvPr/>
        </p:nvSpPr>
        <p:spPr>
          <a:xfrm>
            <a:off x="75021" y="31886"/>
            <a:ext cx="9964482" cy="10287000"/>
          </a:xfrm>
          <a:prstGeom prst="rect">
            <a:avLst/>
          </a:prstGeom>
          <a:solidFill>
            <a:srgbClr val="A100FF"/>
          </a:solidFill>
          <a:ln>
            <a:solidFill>
              <a:srgbClr val="A100FF"/>
            </a:solidFill>
          </a:ln>
        </p:spPr>
        <p:txBody>
          <a:bodyPr/>
          <a:lstStyle/>
          <a:p>
            <a:r>
              <a:rPr lang="en-AU" dirty="0"/>
              <a:t>J</a:t>
            </a:r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r>
              <a:rPr lang="en-AU" dirty="0"/>
              <a:t>                                                   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-146279" y="406153"/>
            <a:ext cx="2253799" cy="9474693"/>
            <a:chOff x="0" y="0"/>
            <a:chExt cx="3005065" cy="12632924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7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7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7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7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1298688" y="1464558"/>
            <a:ext cx="3438614" cy="3297100"/>
            <a:chOff x="0" y="154662"/>
            <a:chExt cx="4584818" cy="4396135"/>
          </a:xfrm>
        </p:grpSpPr>
        <p:grpSp>
          <p:nvGrpSpPr>
            <p:cNvPr id="13" name="Group 13"/>
            <p:cNvGrpSpPr>
              <a:grpSpLocks noChangeAspect="1"/>
            </p:cNvGrpSpPr>
            <p:nvPr/>
          </p:nvGrpSpPr>
          <p:grpSpPr>
            <a:xfrm>
              <a:off x="0" y="656398"/>
              <a:ext cx="3894399" cy="3894399"/>
              <a:chOff x="0" y="0"/>
              <a:chExt cx="6350000" cy="6350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963488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 b="321"/>
            <a:stretch>
              <a:fillRect/>
            </a:stretch>
          </p:blipFill>
          <p:spPr>
            <a:xfrm rot="16484543">
              <a:off x="686267" y="150511"/>
              <a:ext cx="3894400" cy="3902702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15986267" y="-1061348"/>
            <a:ext cx="3545508" cy="3370302"/>
            <a:chOff x="0" y="0"/>
            <a:chExt cx="4727344" cy="4493736"/>
          </a:xfrm>
        </p:grpSpPr>
        <p:grpSp>
          <p:nvGrpSpPr>
            <p:cNvPr id="17" name="Group 17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11"/>
          <a:srcRect l="24693" r="24693"/>
          <a:stretch>
            <a:fillRect/>
          </a:stretch>
        </p:blipFill>
        <p:spPr>
          <a:xfrm>
            <a:off x="11007484" y="1028700"/>
            <a:ext cx="6251816" cy="82296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3069738" y="2308953"/>
            <a:ext cx="578686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Problem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616118F-2DBA-4DAA-4753-B5020F498A45}"/>
              </a:ext>
            </a:extLst>
          </p:cNvPr>
          <p:cNvSpPr txBox="1"/>
          <p:nvPr/>
        </p:nvSpPr>
        <p:spPr>
          <a:xfrm>
            <a:off x="2850849" y="4593965"/>
            <a:ext cx="7188654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</a:rPr>
              <a:t>Over </a:t>
            </a:r>
            <a:r>
              <a:rPr lang="en-US" sz="4000" u="sng" dirty="0">
                <a:solidFill>
                  <a:schemeClr val="bg1"/>
                </a:solidFill>
              </a:rPr>
              <a:t>100000</a:t>
            </a:r>
            <a:r>
              <a:rPr lang="en-US" sz="4000" dirty="0">
                <a:solidFill>
                  <a:schemeClr val="bg1"/>
                </a:solidFill>
              </a:rPr>
              <a:t> posts per day</a:t>
            </a:r>
          </a:p>
          <a:p>
            <a:endParaRPr lang="en-US" sz="40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u="sng" dirty="0">
                <a:solidFill>
                  <a:schemeClr val="bg1"/>
                </a:solidFill>
              </a:rPr>
              <a:t>36,500,000 </a:t>
            </a:r>
            <a:r>
              <a:rPr lang="en-US" sz="4000" dirty="0">
                <a:solidFill>
                  <a:schemeClr val="bg1"/>
                </a:solidFill>
              </a:rPr>
              <a:t>pieces of content per year.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4000" dirty="0">
              <a:solidFill>
                <a:schemeClr val="bg1"/>
              </a:solidFill>
            </a:endParaRPr>
          </a:p>
          <a:p>
            <a:r>
              <a:rPr lang="en-US" sz="3200" dirty="0">
                <a:solidFill>
                  <a:schemeClr val="bg1"/>
                </a:solidFill>
              </a:rPr>
              <a:t>But how to capitalize on it when there is so much?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</a:endParaRPr>
          </a:p>
          <a:p>
            <a:r>
              <a:rPr lang="en-US" sz="3200" b="1" u="sng" dirty="0">
                <a:solidFill>
                  <a:schemeClr val="bg1"/>
                </a:solidFill>
              </a:rPr>
              <a:t>Analysis to find Social Buzz’s top 5 most popular categories of content</a:t>
            </a:r>
            <a:r>
              <a:rPr lang="en-US" sz="3200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36" name="Audio 35">
            <a:hlinkClick r:id="" action="ppaction://media"/>
            <a:extLst>
              <a:ext uri="{FF2B5EF4-FFF2-40B4-BE49-F238E27FC236}">
                <a16:creationId xmlns:a16="http://schemas.microsoft.com/office/drawing/2014/main" id="{09781433-833B-BB0B-6401-99B03FF7A20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rcRect l="-266613" t="-266613" r="-266613" b="-266613"/>
          <a:stretch>
            <a:fillRect/>
          </a:stretch>
        </p:blipFill>
        <p:spPr>
          <a:xfrm>
            <a:off x="15078456" y="7077456"/>
            <a:ext cx="3086100" cy="30861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091"/>
    </mc:Choice>
    <mc:Fallback>
      <p:transition spd="slow" advTm="280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6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06723" y="406153"/>
            <a:ext cx="9939843" cy="9474693"/>
            <a:chOff x="0" y="0"/>
            <a:chExt cx="13253124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416020" y="0"/>
              <a:ext cx="3005065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416020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832040" y="0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832040" y="9838214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0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3279405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6558809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9838214"/>
              <a:ext cx="3005065" cy="2794710"/>
            </a:xfrm>
            <a:prstGeom prst="rect">
              <a:avLst/>
            </a:prstGeom>
          </p:spPr>
        </p:pic>
      </p:grpSp>
      <p:sp>
        <p:nvSpPr>
          <p:cNvPr id="15" name="AutoShape 15"/>
          <p:cNvSpPr/>
          <p:nvPr/>
        </p:nvSpPr>
        <p:spPr>
          <a:xfrm>
            <a:off x="2165724" y="3848101"/>
            <a:ext cx="6750815" cy="4069586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en-US"/>
          </a:p>
        </p:txBody>
      </p: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11825797" y="1270731"/>
            <a:ext cx="2085137" cy="2085137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11419219" y="1028700"/>
            <a:ext cx="2174041" cy="2165548"/>
            <a:chOff x="0" y="0"/>
            <a:chExt cx="6502400" cy="6477000"/>
          </a:xfrm>
        </p:grpSpPr>
        <p:sp>
          <p:nvSpPr>
            <p:cNvPr id="19" name="Freeform 1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7"/>
              <a:stretch>
                <a:fillRect l="-136837" t="-28774" r="-84967" b="-86469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11825797" y="4221947"/>
            <a:ext cx="2085137" cy="2085137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3" name="Group 23"/>
          <p:cNvGrpSpPr>
            <a:grpSpLocks noChangeAspect="1"/>
          </p:cNvGrpSpPr>
          <p:nvPr/>
        </p:nvGrpSpPr>
        <p:grpSpPr>
          <a:xfrm>
            <a:off x="11411515" y="4002073"/>
            <a:ext cx="2187334" cy="2123082"/>
            <a:chOff x="-23042" y="66269"/>
            <a:chExt cx="6542158" cy="6349987"/>
          </a:xfrm>
        </p:grpSpPr>
        <p:sp>
          <p:nvSpPr>
            <p:cNvPr id="24" name="Freeform 24"/>
            <p:cNvSpPr/>
            <p:nvPr/>
          </p:nvSpPr>
          <p:spPr>
            <a:xfrm>
              <a:off x="-23042" y="119185"/>
              <a:ext cx="6542158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8"/>
              <a:stretch>
                <a:fillRect l="-162891" t="-16684" r="-160683" b="-166629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25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6" name="Group 26"/>
          <p:cNvGrpSpPr>
            <a:grpSpLocks noChangeAspect="1"/>
          </p:cNvGrpSpPr>
          <p:nvPr/>
        </p:nvGrpSpPr>
        <p:grpSpPr>
          <a:xfrm>
            <a:off x="11825797" y="7173163"/>
            <a:ext cx="2085137" cy="2085137"/>
            <a:chOff x="0" y="0"/>
            <a:chExt cx="6350000" cy="63500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8" name="Group 28"/>
          <p:cNvGrpSpPr>
            <a:grpSpLocks noChangeAspect="1"/>
          </p:cNvGrpSpPr>
          <p:nvPr/>
        </p:nvGrpSpPr>
        <p:grpSpPr>
          <a:xfrm>
            <a:off x="11419219" y="6931132"/>
            <a:ext cx="2174041" cy="2165548"/>
            <a:chOff x="0" y="0"/>
            <a:chExt cx="6502400" cy="6477000"/>
          </a:xfrm>
        </p:grpSpPr>
        <p:sp>
          <p:nvSpPr>
            <p:cNvPr id="29" name="Freeform 2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9"/>
              <a:stretch>
                <a:fillRect l="-164266" t="1917" r="-22903" b="-93994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30" name="Freeform 3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1" name="TextBox 31"/>
          <p:cNvSpPr txBox="1"/>
          <p:nvPr/>
        </p:nvSpPr>
        <p:spPr>
          <a:xfrm>
            <a:off x="2133600" y="3331798"/>
            <a:ext cx="6782939" cy="47030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7200" i="0" dirty="0">
                <a:solidFill>
                  <a:srgbClr val="000000"/>
                </a:solidFill>
                <a:effectLst/>
                <a:latin typeface="DM Sans" pitchFamily="2" charset="0"/>
              </a:rPr>
              <a:t>Our Team</a:t>
            </a:r>
          </a:p>
          <a:p>
            <a:pPr algn="ctr">
              <a:lnSpc>
                <a:spcPts val="9600"/>
              </a:lnSpc>
            </a:pPr>
            <a:r>
              <a:rPr lang="en-US" sz="2400" b="0" i="0" dirty="0">
                <a:solidFill>
                  <a:srgbClr val="000000"/>
                </a:solidFill>
                <a:effectLst/>
                <a:latin typeface="DM Sans" pitchFamily="2" charset="0"/>
              </a:rPr>
              <a:t>Andrew Fleming (Chief Technical Architect), Marcus </a:t>
            </a:r>
            <a:r>
              <a:rPr lang="en-US" sz="2400" b="0" i="0" dirty="0" err="1">
                <a:solidFill>
                  <a:srgbClr val="000000"/>
                </a:solidFill>
                <a:effectLst/>
                <a:latin typeface="DM Sans" pitchFamily="2" charset="0"/>
              </a:rPr>
              <a:t>Rompton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DM Sans" pitchFamily="2" charset="0"/>
              </a:rPr>
              <a:t> (Senior Principle)</a:t>
            </a:r>
            <a:endParaRPr lang="en-US" sz="2400" b="0" i="0" spc="-80" dirty="0">
              <a:solidFill>
                <a:srgbClr val="000000"/>
              </a:solidFill>
              <a:effectLst/>
              <a:latin typeface="Graphik Regular" panose="020B0503030202060203" pitchFamily="34" charset="0"/>
            </a:endParaRPr>
          </a:p>
          <a:p>
            <a:pPr algn="ctr">
              <a:lnSpc>
                <a:spcPts val="9600"/>
              </a:lnSpc>
            </a:pPr>
            <a:r>
              <a:rPr lang="en-US" sz="24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Karuna </a:t>
            </a:r>
            <a:r>
              <a:rPr lang="en-US" sz="2400" spc="-80" dirty="0" err="1">
                <a:solidFill>
                  <a:srgbClr val="000000"/>
                </a:solidFill>
                <a:latin typeface="Graphik Regular" panose="020B0503030202060203" pitchFamily="34" charset="0"/>
              </a:rPr>
              <a:t>Kesavan</a:t>
            </a:r>
            <a:r>
              <a:rPr lang="en-US" sz="24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 </a:t>
            </a:r>
            <a:r>
              <a:rPr lang="en-US" sz="2400" spc="-80" dirty="0" err="1">
                <a:solidFill>
                  <a:srgbClr val="000000"/>
                </a:solidFill>
                <a:latin typeface="Graphik Regular" panose="020B0503030202060203" pitchFamily="34" charset="0"/>
              </a:rPr>
              <a:t>Kothandath</a:t>
            </a:r>
            <a:endParaRPr lang="en-US" sz="2400" b="0" i="0" dirty="0">
              <a:solidFill>
                <a:srgbClr val="000000"/>
              </a:solidFill>
              <a:effectLst/>
              <a:latin typeface="DM Sans" pitchFamily="2" charset="0"/>
            </a:endParaRPr>
          </a:p>
        </p:txBody>
      </p:sp>
      <p:pic>
        <p:nvPicPr>
          <p:cNvPr id="41" name="Audio 40">
            <a:hlinkClick r:id="" action="ppaction://media"/>
            <a:extLst>
              <a:ext uri="{FF2B5EF4-FFF2-40B4-BE49-F238E27FC236}">
                <a16:creationId xmlns:a16="http://schemas.microsoft.com/office/drawing/2014/main" id="{4BDC77DF-6C70-BA1C-DC09-95A7E836D80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rcRect l="-266613" t="-266613" r="-266613" b="-266613"/>
          <a:stretch>
            <a:fillRect/>
          </a:stretch>
        </p:blipFill>
        <p:spPr>
          <a:xfrm>
            <a:off x="15078456" y="7077456"/>
            <a:ext cx="3086100" cy="30861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726"/>
    </mc:Choice>
    <mc:Fallback>
      <p:transition spd="slow" advTm="97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1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45296" y="406153"/>
            <a:ext cx="10042534" cy="9474693"/>
            <a:chOff x="0" y="0"/>
            <a:chExt cx="13390046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r="10232"/>
            <a:stretch>
              <a:fillRect/>
            </a:stretch>
          </p:blipFill>
          <p:spPr>
            <a:xfrm>
              <a:off x="6923321" y="6558809"/>
              <a:ext cx="2697587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903390" y="1027892"/>
            <a:ext cx="1854963" cy="1781248"/>
            <a:chOff x="0" y="0"/>
            <a:chExt cx="2473282" cy="2374997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3758754" y="2639980"/>
            <a:ext cx="1854962" cy="1781248"/>
            <a:chOff x="0" y="0"/>
            <a:chExt cx="2473282" cy="2374997"/>
          </a:xfrm>
        </p:grpSpPr>
        <p:grpSp>
          <p:nvGrpSpPr>
            <p:cNvPr id="18" name="Group 18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1" name="Group 21"/>
          <p:cNvGrpSpPr/>
          <p:nvPr/>
        </p:nvGrpSpPr>
        <p:grpSpPr>
          <a:xfrm>
            <a:off x="5614117" y="4252068"/>
            <a:ext cx="1854962" cy="1781248"/>
            <a:chOff x="0" y="0"/>
            <a:chExt cx="2473282" cy="2374997"/>
          </a:xfrm>
        </p:grpSpPr>
        <p:grpSp>
          <p:nvGrpSpPr>
            <p:cNvPr id="22" name="Group 22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5" name="Group 25"/>
          <p:cNvGrpSpPr/>
          <p:nvPr/>
        </p:nvGrpSpPr>
        <p:grpSpPr>
          <a:xfrm>
            <a:off x="7469480" y="5864156"/>
            <a:ext cx="1854962" cy="1781248"/>
            <a:chOff x="0" y="0"/>
            <a:chExt cx="2473282" cy="2374997"/>
          </a:xfrm>
        </p:grpSpPr>
        <p:grpSp>
          <p:nvGrpSpPr>
            <p:cNvPr id="26" name="Group 26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9" name="Group 29"/>
          <p:cNvGrpSpPr/>
          <p:nvPr/>
        </p:nvGrpSpPr>
        <p:grpSpPr>
          <a:xfrm>
            <a:off x="9324843" y="7476244"/>
            <a:ext cx="1854962" cy="1781248"/>
            <a:chOff x="0" y="0"/>
            <a:chExt cx="2473282" cy="2374997"/>
          </a:xfrm>
        </p:grpSpPr>
        <p:grpSp>
          <p:nvGrpSpPr>
            <p:cNvPr id="30" name="Group 30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32" name="Picture 32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sp>
        <p:nvSpPr>
          <p:cNvPr id="33" name="TextBox 33"/>
          <p:cNvSpPr txBox="1"/>
          <p:nvPr/>
        </p:nvSpPr>
        <p:spPr>
          <a:xfrm>
            <a:off x="-387105" y="-58553"/>
            <a:ext cx="6642545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Process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2630944" y="1372359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1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4534646" y="2984043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2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0108223" y="7828620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>
                <a:solidFill>
                  <a:srgbClr val="FFFFFF"/>
                </a:solidFill>
                <a:latin typeface="Clear Sans Regular Bold"/>
              </a:rPr>
              <a:t>5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8193880" y="6204766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4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6396750" y="4605252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3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55856C4-0EF1-62AD-D010-65A4D3738FCA}"/>
              </a:ext>
            </a:extLst>
          </p:cNvPr>
          <p:cNvSpPr txBox="1"/>
          <p:nvPr/>
        </p:nvSpPr>
        <p:spPr>
          <a:xfrm rot="10800000" flipV="1">
            <a:off x="4072135" y="1100743"/>
            <a:ext cx="128313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DM Sans" pitchFamily="2" charset="0"/>
              </a:rPr>
              <a:t>Data Understanding</a:t>
            </a:r>
            <a:endParaRPr lang="en-US" sz="3600" b="1" dirty="0">
              <a:solidFill>
                <a:schemeClr val="bg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1C8B96-61AD-6388-7261-1D73BBAFA022}"/>
              </a:ext>
            </a:extLst>
          </p:cNvPr>
          <p:cNvSpPr txBox="1"/>
          <p:nvPr/>
        </p:nvSpPr>
        <p:spPr>
          <a:xfrm>
            <a:off x="5895354" y="2896709"/>
            <a:ext cx="32993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DM Sans" pitchFamily="2" charset="0"/>
              </a:rPr>
              <a:t>Data Cleaning</a:t>
            </a:r>
            <a:endParaRPr lang="en-US" sz="3600" b="1" dirty="0">
              <a:solidFill>
                <a:schemeClr val="bg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0236C03-61F6-2510-C7F9-5DD11123495C}"/>
              </a:ext>
            </a:extLst>
          </p:cNvPr>
          <p:cNvSpPr txBox="1"/>
          <p:nvPr/>
        </p:nvSpPr>
        <p:spPr>
          <a:xfrm>
            <a:off x="8045120" y="4154194"/>
            <a:ext cx="87349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+mj-lt"/>
              </a:rPr>
              <a:t>Data Modelling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809A886-A91E-50BC-542F-0370A9ADFB61}"/>
              </a:ext>
            </a:extLst>
          </p:cNvPr>
          <p:cNvSpPr txBox="1"/>
          <p:nvPr/>
        </p:nvSpPr>
        <p:spPr>
          <a:xfrm>
            <a:off x="10108222" y="6033316"/>
            <a:ext cx="667184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i="0" dirty="0">
                <a:solidFill>
                  <a:srgbClr val="000000"/>
                </a:solidFill>
                <a:effectLst/>
                <a:latin typeface="+mj-lt"/>
              </a:rPr>
              <a:t> </a:t>
            </a:r>
            <a:r>
              <a:rPr lang="en-US" sz="3600" b="1" dirty="0">
                <a:solidFill>
                  <a:schemeClr val="bg1"/>
                </a:solidFill>
                <a:latin typeface="+mj-lt"/>
              </a:rPr>
              <a:t>Data Analysis</a:t>
            </a:r>
          </a:p>
          <a:p>
            <a:endParaRPr lang="en-US" sz="24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0C0140C-6654-89EC-0075-363FF4C76ACD}"/>
              </a:ext>
            </a:extLst>
          </p:cNvPr>
          <p:cNvSpPr txBox="1"/>
          <p:nvPr/>
        </p:nvSpPr>
        <p:spPr>
          <a:xfrm>
            <a:off x="11578642" y="7476243"/>
            <a:ext cx="58962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+mj-lt"/>
              </a:rPr>
              <a:t>Uncover Insights</a:t>
            </a:r>
          </a:p>
        </p:txBody>
      </p:sp>
      <p:pic>
        <p:nvPicPr>
          <p:cNvPr id="50" name="Audio 49">
            <a:hlinkClick r:id="" action="ppaction://media"/>
            <a:extLst>
              <a:ext uri="{FF2B5EF4-FFF2-40B4-BE49-F238E27FC236}">
                <a16:creationId xmlns:a16="http://schemas.microsoft.com/office/drawing/2014/main" id="{1497F646-3CB4-F711-5911-0F2EED5CE3E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 l="-266613" t="-266613" r="-266613" b="-266613"/>
          <a:stretch>
            <a:fillRect/>
          </a:stretch>
        </p:blipFill>
        <p:spPr>
          <a:xfrm>
            <a:off x="15078456" y="7077456"/>
            <a:ext cx="3086100" cy="30861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3856"/>
    </mc:Choice>
    <mc:Fallback>
      <p:transition spd="slow" advTm="538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0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028700" y="860915"/>
            <a:ext cx="46361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Insights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517112" y="7810500"/>
            <a:ext cx="17253775" cy="2017079"/>
            <a:chOff x="0" y="0"/>
            <a:chExt cx="23005033" cy="2689439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pic>
        <p:nvPicPr>
          <p:cNvPr id="12" name="Picture 2">
            <a:extLst>
              <a:ext uri="{FF2B5EF4-FFF2-40B4-BE49-F238E27FC236}">
                <a16:creationId xmlns:a16="http://schemas.microsoft.com/office/drawing/2014/main" id="{FE66D7D4-1303-75FE-019B-5D5F3683677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860654" y="6633206"/>
            <a:ext cx="2972219" cy="881758"/>
          </a:xfrm>
          <a:prstGeom prst="rect">
            <a:avLst/>
          </a:prstGeom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58984713-06D7-EBE9-D8CA-821D17F960A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4478000" y="6633206"/>
            <a:ext cx="2972219" cy="881758"/>
          </a:xfrm>
          <a:prstGeom prst="rect">
            <a:avLst/>
          </a:prstGeom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D1BE9DC7-B856-787C-070D-95B4B466CEA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7983558" y="6633206"/>
            <a:ext cx="2972219" cy="88175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8C28E5C-303B-CEEF-E1E4-76826C3F0976}"/>
              </a:ext>
            </a:extLst>
          </p:cNvPr>
          <p:cNvSpPr txBox="1"/>
          <p:nvPr/>
        </p:nvSpPr>
        <p:spPr>
          <a:xfrm>
            <a:off x="2662788" y="2505148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rgbClr val="A100FF"/>
                </a:solidFill>
              </a:rPr>
              <a:t>16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5238191-9729-B0E1-770D-C1F670519DE6}"/>
              </a:ext>
            </a:extLst>
          </p:cNvPr>
          <p:cNvSpPr txBox="1"/>
          <p:nvPr/>
        </p:nvSpPr>
        <p:spPr>
          <a:xfrm>
            <a:off x="8246255" y="2505147"/>
            <a:ext cx="226215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rgbClr val="A100FF"/>
                </a:solidFill>
              </a:rPr>
              <a:t>1897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A041FDC-BB5B-8922-F0C6-5E5F696F267D}"/>
              </a:ext>
            </a:extLst>
          </p:cNvPr>
          <p:cNvSpPr txBox="1"/>
          <p:nvPr/>
        </p:nvSpPr>
        <p:spPr>
          <a:xfrm>
            <a:off x="13656722" y="2505146"/>
            <a:ext cx="402167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rgbClr val="A100FF"/>
                </a:solidFill>
              </a:rPr>
              <a:t>JANUARY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5BE8C25-2144-0F63-0F46-11747BCB8D69}"/>
              </a:ext>
            </a:extLst>
          </p:cNvPr>
          <p:cNvSpPr txBox="1"/>
          <p:nvPr/>
        </p:nvSpPr>
        <p:spPr>
          <a:xfrm>
            <a:off x="2342979" y="4914900"/>
            <a:ext cx="238142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/>
              <a:t>Unique </a:t>
            </a:r>
          </a:p>
          <a:p>
            <a:pPr algn="ctr"/>
            <a:r>
              <a:rPr lang="en-US" sz="4000" dirty="0"/>
              <a:t>Categories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FC2C6C1-266D-3188-8D84-46FBAC919FE9}"/>
              </a:ext>
            </a:extLst>
          </p:cNvPr>
          <p:cNvSpPr txBox="1"/>
          <p:nvPr/>
        </p:nvSpPr>
        <p:spPr>
          <a:xfrm>
            <a:off x="14567047" y="4914898"/>
            <a:ext cx="275594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/>
              <a:t>Month with </a:t>
            </a:r>
          </a:p>
          <a:p>
            <a:pPr algn="ctr"/>
            <a:r>
              <a:rPr lang="en-US" sz="4000" dirty="0"/>
              <a:t>Most Posts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B4315C0-F7A4-632E-3D7D-3BE7E7B4590A}"/>
              </a:ext>
            </a:extLst>
          </p:cNvPr>
          <p:cNvSpPr txBox="1"/>
          <p:nvPr/>
        </p:nvSpPr>
        <p:spPr>
          <a:xfrm>
            <a:off x="7061510" y="4914899"/>
            <a:ext cx="481631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/>
              <a:t>Reactions to “Animal” </a:t>
            </a:r>
          </a:p>
          <a:p>
            <a:pPr algn="ctr"/>
            <a:r>
              <a:rPr lang="en-US" sz="4000" dirty="0"/>
              <a:t>Posts</a:t>
            </a:r>
          </a:p>
        </p:txBody>
      </p:sp>
      <p:pic>
        <p:nvPicPr>
          <p:cNvPr id="26" name="Audio 25">
            <a:hlinkClick r:id="" action="ppaction://media"/>
            <a:extLst>
              <a:ext uri="{FF2B5EF4-FFF2-40B4-BE49-F238E27FC236}">
                <a16:creationId xmlns:a16="http://schemas.microsoft.com/office/drawing/2014/main" id="{554169C4-ADD6-7C23-47E7-11AAA5E185C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 l="-266613" t="-266613" r="-266613" b="-266613"/>
          <a:stretch>
            <a:fillRect/>
          </a:stretch>
        </p:blipFill>
        <p:spPr>
          <a:xfrm>
            <a:off x="15078456" y="7077456"/>
            <a:ext cx="3086100" cy="30861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178"/>
    </mc:Choice>
    <mc:Fallback>
      <p:transition spd="slow" advTm="171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6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1" y="-710238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  <p:txBody>
          <a:bodyPr/>
          <a:lstStyle/>
          <a:p>
            <a:endParaRPr lang="en-US"/>
          </a:p>
        </p:txBody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59A618AB-62EE-C48B-C5C7-25DFECD1EB0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79649" y="1531469"/>
            <a:ext cx="8661273" cy="7955431"/>
          </a:xfrm>
          <a:prstGeom prst="rect">
            <a:avLst/>
          </a:prstGeom>
        </p:spPr>
      </p:pic>
      <p:pic>
        <p:nvPicPr>
          <p:cNvPr id="36" name="Audio 35">
            <a:hlinkClick r:id="" action="ppaction://media"/>
            <a:extLst>
              <a:ext uri="{FF2B5EF4-FFF2-40B4-BE49-F238E27FC236}">
                <a16:creationId xmlns:a16="http://schemas.microsoft.com/office/drawing/2014/main" id="{BEBAFF34-A221-F945-5220-2EEDF1CD301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rcRect l="-266613" t="-266613" r="-266613" b="-266613"/>
          <a:stretch>
            <a:fillRect/>
          </a:stretch>
        </p:blipFill>
        <p:spPr>
          <a:xfrm>
            <a:off x="15078456" y="7077456"/>
            <a:ext cx="3086100" cy="30861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970"/>
    </mc:Choice>
    <mc:Fallback>
      <p:transition spd="slow" advTm="199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6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E69C0A-5388-813C-88A5-1C0D399E3B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AC6C0B29-C8F1-BDB4-E06B-5D0A82B53FC7}"/>
              </a:ext>
            </a:extLst>
          </p:cNvPr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>
              <a:extLst>
                <a:ext uri="{FF2B5EF4-FFF2-40B4-BE49-F238E27FC236}">
                  <a16:creationId xmlns:a16="http://schemas.microsoft.com/office/drawing/2014/main" id="{E58114F2-29EB-CEBA-F9C5-16501424913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>
              <a:extLst>
                <a:ext uri="{FF2B5EF4-FFF2-40B4-BE49-F238E27FC236}">
                  <a16:creationId xmlns:a16="http://schemas.microsoft.com/office/drawing/2014/main" id="{8FAA31ED-DAD3-BF46-249C-5B5A432DBC6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>
              <a:extLst>
                <a:ext uri="{FF2B5EF4-FFF2-40B4-BE49-F238E27FC236}">
                  <a16:creationId xmlns:a16="http://schemas.microsoft.com/office/drawing/2014/main" id="{9F33230A-F4A1-79F3-8F9B-8B64B96B891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>
              <a:extLst>
                <a:ext uri="{FF2B5EF4-FFF2-40B4-BE49-F238E27FC236}">
                  <a16:creationId xmlns:a16="http://schemas.microsoft.com/office/drawing/2014/main" id="{33332CB1-C735-A822-DB3E-EEA7AB6A96D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>
              <a:extLst>
                <a:ext uri="{FF2B5EF4-FFF2-40B4-BE49-F238E27FC236}">
                  <a16:creationId xmlns:a16="http://schemas.microsoft.com/office/drawing/2014/main" id="{A8545CFA-3AD7-C53C-CC3D-90E287E43B4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>
              <a:extLst>
                <a:ext uri="{FF2B5EF4-FFF2-40B4-BE49-F238E27FC236}">
                  <a16:creationId xmlns:a16="http://schemas.microsoft.com/office/drawing/2014/main" id="{0667ABD7-FFCC-1671-ADD2-C9D03B76384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>
              <a:extLst>
                <a:ext uri="{FF2B5EF4-FFF2-40B4-BE49-F238E27FC236}">
                  <a16:creationId xmlns:a16="http://schemas.microsoft.com/office/drawing/2014/main" id="{AE8B3011-AB0A-62C0-3DFA-E85E254E4F3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>
            <a:extLst>
              <a:ext uri="{FF2B5EF4-FFF2-40B4-BE49-F238E27FC236}">
                <a16:creationId xmlns:a16="http://schemas.microsoft.com/office/drawing/2014/main" id="{B3D5D5D2-21D0-7F68-4E36-5122C03F9ACA}"/>
              </a:ext>
            </a:extLst>
          </p:cNvPr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>
              <a:extLst>
                <a:ext uri="{FF2B5EF4-FFF2-40B4-BE49-F238E27FC236}">
                  <a16:creationId xmlns:a16="http://schemas.microsoft.com/office/drawing/2014/main" id="{7B79B743-7EDD-7132-8FE2-4E7D92F8A64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>
                <a:extLst>
                  <a:ext uri="{FF2B5EF4-FFF2-40B4-BE49-F238E27FC236}">
                    <a16:creationId xmlns:a16="http://schemas.microsoft.com/office/drawing/2014/main" id="{3D660E36-A228-F3F8-9691-08E1097CCDED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13" name="Picture 13">
              <a:extLst>
                <a:ext uri="{FF2B5EF4-FFF2-40B4-BE49-F238E27FC236}">
                  <a16:creationId xmlns:a16="http://schemas.microsoft.com/office/drawing/2014/main" id="{E00D3F4A-9893-EC7E-6B46-EC03BDA39EF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>
            <a:extLst>
              <a:ext uri="{FF2B5EF4-FFF2-40B4-BE49-F238E27FC236}">
                <a16:creationId xmlns:a16="http://schemas.microsoft.com/office/drawing/2014/main" id="{5BDCF3A0-E3F2-A6B5-F571-4F218F353FBA}"/>
              </a:ext>
            </a:extLst>
          </p:cNvPr>
          <p:cNvGrpSpPr/>
          <p:nvPr/>
        </p:nvGrpSpPr>
        <p:grpSpPr>
          <a:xfrm>
            <a:off x="655751" y="-710238"/>
            <a:ext cx="17253775" cy="2017079"/>
            <a:chOff x="0" y="0"/>
            <a:chExt cx="23005033" cy="2689439"/>
          </a:xfrm>
        </p:grpSpPr>
        <p:pic>
          <p:nvPicPr>
            <p:cNvPr id="15" name="Picture 15">
              <a:extLst>
                <a:ext uri="{FF2B5EF4-FFF2-40B4-BE49-F238E27FC236}">
                  <a16:creationId xmlns:a16="http://schemas.microsoft.com/office/drawing/2014/main" id="{29F2A66D-13F0-3E84-DB4E-156A80CEA1F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>
              <a:extLst>
                <a:ext uri="{FF2B5EF4-FFF2-40B4-BE49-F238E27FC236}">
                  <a16:creationId xmlns:a16="http://schemas.microsoft.com/office/drawing/2014/main" id="{BD0A0425-4D02-A98F-C744-7A6921CA080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>
              <a:extLst>
                <a:ext uri="{FF2B5EF4-FFF2-40B4-BE49-F238E27FC236}">
                  <a16:creationId xmlns:a16="http://schemas.microsoft.com/office/drawing/2014/main" id="{020CA56A-84D2-3E72-6A1F-ED361FDDB0C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>
              <a:extLst>
                <a:ext uri="{FF2B5EF4-FFF2-40B4-BE49-F238E27FC236}">
                  <a16:creationId xmlns:a16="http://schemas.microsoft.com/office/drawing/2014/main" id="{B52666CC-F3AB-1C0F-063D-4697427B6B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>
              <a:extLst>
                <a:ext uri="{FF2B5EF4-FFF2-40B4-BE49-F238E27FC236}">
                  <a16:creationId xmlns:a16="http://schemas.microsoft.com/office/drawing/2014/main" id="{8359C540-26B3-1E2C-62C7-F3EF8A159D1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>
              <a:extLst>
                <a:ext uri="{FF2B5EF4-FFF2-40B4-BE49-F238E27FC236}">
                  <a16:creationId xmlns:a16="http://schemas.microsoft.com/office/drawing/2014/main" id="{23CAEF40-7564-7208-86B9-92971B570C8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>
              <a:extLst>
                <a:ext uri="{FF2B5EF4-FFF2-40B4-BE49-F238E27FC236}">
                  <a16:creationId xmlns:a16="http://schemas.microsoft.com/office/drawing/2014/main" id="{B1AC9CB0-B3E5-DB7B-80D8-0F070273B54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>
            <a:extLst>
              <a:ext uri="{FF2B5EF4-FFF2-40B4-BE49-F238E27FC236}">
                <a16:creationId xmlns:a16="http://schemas.microsoft.com/office/drawing/2014/main" id="{BAD89E24-CF84-F735-0BA7-404D6BB05A8A}"/>
              </a:ext>
            </a:extLst>
          </p:cNvPr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  <p:txBody>
          <a:bodyPr/>
          <a:lstStyle/>
          <a:p>
            <a:endParaRPr lang="en-US"/>
          </a:p>
        </p:txBody>
      </p:sp>
      <p:grpSp>
        <p:nvGrpSpPr>
          <p:cNvPr id="23" name="Group 23">
            <a:extLst>
              <a:ext uri="{FF2B5EF4-FFF2-40B4-BE49-F238E27FC236}">
                <a16:creationId xmlns:a16="http://schemas.microsoft.com/office/drawing/2014/main" id="{DA5E7FCA-DFA3-A92A-343C-4F1DDDE20F90}"/>
              </a:ext>
            </a:extLst>
          </p:cNvPr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>
              <a:extLst>
                <a:ext uri="{FF2B5EF4-FFF2-40B4-BE49-F238E27FC236}">
                  <a16:creationId xmlns:a16="http://schemas.microsoft.com/office/drawing/2014/main" id="{D58FAD82-BE84-220D-FA4E-0E60EC64A33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>
                <a:extLst>
                  <a:ext uri="{FF2B5EF4-FFF2-40B4-BE49-F238E27FC236}">
                    <a16:creationId xmlns:a16="http://schemas.microsoft.com/office/drawing/2014/main" id="{AB631108-4B57-812E-C7C6-896556DA90A3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26" name="Picture 26">
              <a:extLst>
                <a:ext uri="{FF2B5EF4-FFF2-40B4-BE49-F238E27FC236}">
                  <a16:creationId xmlns:a16="http://schemas.microsoft.com/office/drawing/2014/main" id="{A5B2A17C-41B2-3FA1-194F-BE14A06EF28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78F30F78-9ACD-97A1-0B30-F9554C59659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35197" y="1943100"/>
            <a:ext cx="8333203" cy="7390146"/>
          </a:xfrm>
          <a:prstGeom prst="rect">
            <a:avLst/>
          </a:prstGeom>
        </p:spPr>
      </p:pic>
      <p:pic>
        <p:nvPicPr>
          <p:cNvPr id="35" name="Audio 34">
            <a:hlinkClick r:id="" action="ppaction://media"/>
            <a:extLst>
              <a:ext uri="{FF2B5EF4-FFF2-40B4-BE49-F238E27FC236}">
                <a16:creationId xmlns:a16="http://schemas.microsoft.com/office/drawing/2014/main" id="{42138492-A166-3F49-81BE-2DE51FF7B18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rcRect l="-266613" t="-266613" r="-266613" b="-266613"/>
          <a:stretch>
            <a:fillRect/>
          </a:stretch>
        </p:blipFill>
        <p:spPr>
          <a:xfrm>
            <a:off x="15078456" y="7077456"/>
            <a:ext cx="3086100" cy="30861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5280105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367"/>
    </mc:Choice>
    <mc:Fallback>
      <p:transition spd="slow" advTm="283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5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189</TotalTime>
  <Words>371</Words>
  <Application>Microsoft Office PowerPoint</Application>
  <PresentationFormat>Custom</PresentationFormat>
  <Paragraphs>104</Paragraphs>
  <Slides>11</Slides>
  <Notes>11</Notes>
  <HiddenSlides>0</HiddenSlides>
  <MMClips>11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Arial</vt:lpstr>
      <vt:lpstr>DM Sans</vt:lpstr>
      <vt:lpstr>Calibri</vt:lpstr>
      <vt:lpstr>Graphik Regular</vt:lpstr>
      <vt:lpstr>Amasis MT Pro Black</vt:lpstr>
      <vt:lpstr>Clear Sans Regular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Template</dc:title>
  <dc:creator>Kevin Dang</dc:creator>
  <cp:lastModifiedBy>Karuna k</cp:lastModifiedBy>
  <cp:revision>16</cp:revision>
  <dcterms:created xsi:type="dcterms:W3CDTF">2006-08-16T00:00:00Z</dcterms:created>
  <dcterms:modified xsi:type="dcterms:W3CDTF">2024-10-21T22:50:02Z</dcterms:modified>
  <dc:identifier>DAEhDyfaYKE</dc:identifier>
</cp:coreProperties>
</file>